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60" r:id="rId1"/>
  </p:sldMasterIdLst>
  <p:notesMasterIdLst>
    <p:notesMasterId r:id="rId2"/>
  </p:notesMasterIdLst>
  <p:sldIdLst>
    <p:sldId id="264" r:id="rId3"/>
    <p:sldId id="265" r:id="rId4"/>
    <p:sldId id="266" r:id="rId5"/>
    <p:sldId id="267" r:id="rId6"/>
    <p:sldId id="268" r:id="rId7"/>
    <p:sldId id="269" r:id="rId8"/>
    <p:sldId id="270" r:id="rId9"/>
  </p:sldIdLst>
  <p:sldSz type="screen16x9" cy="6858000" cx="12192000"/>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horzBarState="maximized">
    <p:restoredLeft sz="18013" autoAdjust="0"/>
    <p:restoredTop sz="94660"/>
  </p:normalViewPr>
  <p:slideViewPr>
    <p:cSldViewPr snapToGrid="0">
      <p:cViewPr varScale="1">
        <p:scale>
          <a:sx n="89" d="100"/>
          <a:sy n="89" d="100"/>
        </p:scale>
        <p:origin x="68" y="296"/>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tableStyles" Target="tableStyles.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39" name=""/>
        <p:cNvGrpSpPr/>
        <p:nvPr/>
      </p:nvGrpSpPr>
      <p:grpSpPr>
        <a:xfrm>
          <a:off x="0" y="0"/>
          <a:ext cx="0" cy="0"/>
          <a:chOff x="0" y="0"/>
          <a:chExt cx="0" cy="0"/>
        </a:xfrm>
      </p:grpSpPr>
      <p:sp>
        <p:nvSpPr>
          <p:cNvPr id="1048663"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664"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665"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666"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67"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668"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2" name=""/>
        <p:cNvGrpSpPr/>
        <p:nvPr/>
      </p:nvGrpSpPr>
      <p:grpSpPr>
        <a:xfrm>
          <a:off x="0" y="0"/>
          <a:ext cx="0" cy="0"/>
          <a:chOff x="0" y="0"/>
          <a:chExt cx="0" cy="0"/>
        </a:xfrm>
      </p:grpSpPr>
      <p:sp>
        <p:nvSpPr>
          <p:cNvPr id="1048588"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1048589" name="Subtitle 2"/>
          <p:cNvSpPr>
            <a:spLocks noGrp="1"/>
          </p:cNvSpPr>
          <p:nvPr>
            <p:ph type="subTitle" idx="1"/>
          </p:nvPr>
        </p:nvSpPr>
        <p:spPr>
          <a:xfrm>
            <a:off x="1524000" y="3602038"/>
            <a:ext cx="9144000" cy="1655762"/>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endParaRPr lang="en-IN"/>
          </a:p>
        </p:txBody>
      </p:sp>
      <p:sp>
        <p:nvSpPr>
          <p:cNvPr id="1048590" name="Date Placeholder 3"/>
          <p:cNvSpPr>
            <a:spLocks noGrp="1"/>
          </p:cNvSpPr>
          <p:nvPr>
            <p:ph type="dt" sz="half" idx="10"/>
          </p:nvPr>
        </p:nvSpPr>
        <p:spPr/>
        <p:txBody>
          <a:bodyPr/>
          <a:p>
            <a:fld id="{58DFEA3A-83C4-482F-A306-666E6DBB0FAD}" type="datetimeFigureOut">
              <a:rPr lang="en-IN" smtClean="0"/>
              <a:t>11-10-2023</a:t>
            </a:fld>
            <a:endParaRPr lang="en-IN"/>
          </a:p>
        </p:txBody>
      </p:sp>
      <p:sp>
        <p:nvSpPr>
          <p:cNvPr id="1048591" name="Footer Placeholder 4"/>
          <p:cNvSpPr>
            <a:spLocks noGrp="1"/>
          </p:cNvSpPr>
          <p:nvPr>
            <p:ph type="ftr" sz="quarter" idx="11"/>
          </p:nvPr>
        </p:nvSpPr>
        <p:spPr/>
        <p:txBody>
          <a:bodyPr/>
          <a:p>
            <a:endParaRPr lang="en-IN"/>
          </a:p>
        </p:txBody>
      </p:sp>
      <p:sp>
        <p:nvSpPr>
          <p:cNvPr id="1048592" name="Slide Number Placeholder 5"/>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33" name=""/>
        <p:cNvGrpSpPr/>
        <p:nvPr/>
      </p:nvGrpSpPr>
      <p:grpSpPr>
        <a:xfrm>
          <a:off x="0" y="0"/>
          <a:ext cx="0" cy="0"/>
          <a:chOff x="0" y="0"/>
          <a:chExt cx="0" cy="0"/>
        </a:xfrm>
      </p:grpSpPr>
      <p:sp>
        <p:nvSpPr>
          <p:cNvPr id="1048633" name="Title 1"/>
          <p:cNvSpPr>
            <a:spLocks noGrp="1"/>
          </p:cNvSpPr>
          <p:nvPr>
            <p:ph type="title"/>
          </p:nvPr>
        </p:nvSpPr>
        <p:spPr/>
        <p:txBody>
          <a:bodyPr/>
          <a:p>
            <a:r>
              <a:rPr lang="en-US"/>
              <a:t>Click to edit Master title style</a:t>
            </a:r>
            <a:endParaRPr lang="en-IN"/>
          </a:p>
        </p:txBody>
      </p:sp>
      <p:sp>
        <p:nvSpPr>
          <p:cNvPr id="1048634"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5" name="Date Placeholder 3"/>
          <p:cNvSpPr>
            <a:spLocks noGrp="1"/>
          </p:cNvSpPr>
          <p:nvPr>
            <p:ph type="dt" sz="half" idx="10"/>
          </p:nvPr>
        </p:nvSpPr>
        <p:spPr/>
        <p:txBody>
          <a:bodyPr/>
          <a:p>
            <a:fld id="{58DFEA3A-83C4-482F-A306-666E6DBB0FAD}" type="datetimeFigureOut">
              <a:rPr lang="en-IN" smtClean="0"/>
              <a:t>11-10-2023</a:t>
            </a:fld>
            <a:endParaRPr lang="en-IN"/>
          </a:p>
        </p:txBody>
      </p:sp>
      <p:sp>
        <p:nvSpPr>
          <p:cNvPr id="1048636" name="Footer Placeholder 4"/>
          <p:cNvSpPr>
            <a:spLocks noGrp="1"/>
          </p:cNvSpPr>
          <p:nvPr>
            <p:ph type="ftr" sz="quarter" idx="11"/>
          </p:nvPr>
        </p:nvSpPr>
        <p:spPr/>
        <p:txBody>
          <a:bodyPr/>
          <a:p>
            <a:endParaRPr lang="en-IN"/>
          </a:p>
        </p:txBody>
      </p:sp>
      <p:sp>
        <p:nvSpPr>
          <p:cNvPr id="1048637" name="Slide Number Placeholder 5"/>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30" name=""/>
        <p:cNvGrpSpPr/>
        <p:nvPr/>
      </p:nvGrpSpPr>
      <p:grpSpPr>
        <a:xfrm>
          <a:off x="0" y="0"/>
          <a:ext cx="0" cy="0"/>
          <a:chOff x="0" y="0"/>
          <a:chExt cx="0" cy="0"/>
        </a:xfrm>
      </p:grpSpPr>
      <p:sp>
        <p:nvSpPr>
          <p:cNvPr id="1048617" name="Vertical Title 1"/>
          <p:cNvSpPr>
            <a:spLocks noGrp="1"/>
          </p:cNvSpPr>
          <p:nvPr>
            <p:ph type="title" orient="vert"/>
          </p:nvPr>
        </p:nvSpPr>
        <p:spPr>
          <a:xfrm>
            <a:off x="8724900" y="365125"/>
            <a:ext cx="2628900" cy="5811838"/>
          </a:xfrm>
        </p:spPr>
        <p:txBody>
          <a:bodyPr vert="eaVert"/>
          <a:p>
            <a:r>
              <a:rPr lang="en-US"/>
              <a:t>Click to edit Master title style</a:t>
            </a:r>
            <a:endParaRPr lang="en-IN"/>
          </a:p>
        </p:txBody>
      </p:sp>
      <p:sp>
        <p:nvSpPr>
          <p:cNvPr id="1048618" name="Vertical Text Placeholder 2"/>
          <p:cNvSpPr>
            <a:spLocks noGrp="1"/>
          </p:cNvSpPr>
          <p:nvPr>
            <p:ph type="body" orient="vert" idx="1"/>
          </p:nvPr>
        </p:nvSpPr>
        <p:spPr>
          <a:xfrm>
            <a:off x="838200" y="365125"/>
            <a:ext cx="7734300" cy="5811838"/>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19" name="Date Placeholder 3"/>
          <p:cNvSpPr>
            <a:spLocks noGrp="1"/>
          </p:cNvSpPr>
          <p:nvPr>
            <p:ph type="dt" sz="half" idx="10"/>
          </p:nvPr>
        </p:nvSpPr>
        <p:spPr/>
        <p:txBody>
          <a:bodyPr/>
          <a:p>
            <a:fld id="{58DFEA3A-83C4-482F-A306-666E6DBB0FAD}" type="datetimeFigureOut">
              <a:rPr lang="en-IN" smtClean="0"/>
              <a:t>11-10-2023</a:t>
            </a:fld>
            <a:endParaRPr lang="en-IN"/>
          </a:p>
        </p:txBody>
      </p:sp>
      <p:sp>
        <p:nvSpPr>
          <p:cNvPr id="1048620" name="Footer Placeholder 4"/>
          <p:cNvSpPr>
            <a:spLocks noGrp="1"/>
          </p:cNvSpPr>
          <p:nvPr>
            <p:ph type="ftr" sz="quarter" idx="11"/>
          </p:nvPr>
        </p:nvSpPr>
        <p:spPr/>
        <p:txBody>
          <a:bodyPr/>
          <a:p>
            <a:endParaRPr lang="en-IN"/>
          </a:p>
        </p:txBody>
      </p:sp>
      <p:sp>
        <p:nvSpPr>
          <p:cNvPr id="1048621" name="Slide Number Placeholder 5"/>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31" name=""/>
        <p:cNvGrpSpPr/>
        <p:nvPr/>
      </p:nvGrpSpPr>
      <p:grpSpPr>
        <a:xfrm>
          <a:off x="0" y="0"/>
          <a:ext cx="0" cy="0"/>
          <a:chOff x="0" y="0"/>
          <a:chExt cx="0" cy="0"/>
        </a:xfrm>
      </p:grpSpPr>
      <p:sp>
        <p:nvSpPr>
          <p:cNvPr id="1048622" name="Title 1"/>
          <p:cNvSpPr>
            <a:spLocks noGrp="1"/>
          </p:cNvSpPr>
          <p:nvPr>
            <p:ph type="title"/>
          </p:nvPr>
        </p:nvSpPr>
        <p:spPr/>
        <p:txBody>
          <a:bodyPr/>
          <a:p>
            <a:r>
              <a:rPr lang="en-US"/>
              <a:t>Click to edit Master title style</a:t>
            </a:r>
            <a:endParaRPr lang="en-IN"/>
          </a:p>
        </p:txBody>
      </p:sp>
      <p:sp>
        <p:nvSpPr>
          <p:cNvPr id="1048623"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24" name="Date Placeholder 3"/>
          <p:cNvSpPr>
            <a:spLocks noGrp="1"/>
          </p:cNvSpPr>
          <p:nvPr>
            <p:ph type="dt" sz="half" idx="10"/>
          </p:nvPr>
        </p:nvSpPr>
        <p:spPr/>
        <p:txBody>
          <a:bodyPr/>
          <a:p>
            <a:fld id="{58DFEA3A-83C4-482F-A306-666E6DBB0FAD}" type="datetimeFigureOut">
              <a:rPr lang="en-IN" smtClean="0"/>
              <a:t>11-10-2023</a:t>
            </a:fld>
            <a:endParaRPr lang="en-IN"/>
          </a:p>
        </p:txBody>
      </p:sp>
      <p:sp>
        <p:nvSpPr>
          <p:cNvPr id="1048625" name="Footer Placeholder 4"/>
          <p:cNvSpPr>
            <a:spLocks noGrp="1"/>
          </p:cNvSpPr>
          <p:nvPr>
            <p:ph type="ftr" sz="quarter" idx="11"/>
          </p:nvPr>
        </p:nvSpPr>
        <p:spPr/>
        <p:txBody>
          <a:bodyPr/>
          <a:p>
            <a:endParaRPr lang="en-IN"/>
          </a:p>
        </p:txBody>
      </p:sp>
      <p:sp>
        <p:nvSpPr>
          <p:cNvPr id="1048626" name="Slide Number Placeholder 5"/>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34" name=""/>
        <p:cNvGrpSpPr/>
        <p:nvPr/>
      </p:nvGrpSpPr>
      <p:grpSpPr>
        <a:xfrm>
          <a:off x="0" y="0"/>
          <a:ext cx="0" cy="0"/>
          <a:chOff x="0" y="0"/>
          <a:chExt cx="0" cy="0"/>
        </a:xfrm>
      </p:grpSpPr>
      <p:sp>
        <p:nvSpPr>
          <p:cNvPr id="1048638"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1048639" name="Text Placeholder 2"/>
          <p:cNvSpPr>
            <a:spLocks noGrp="1"/>
          </p:cNvSpPr>
          <p:nvPr>
            <p:ph type="body" idx="1"/>
          </p:nvPr>
        </p:nvSpPr>
        <p:spPr>
          <a:xfrm>
            <a:off x="831850" y="4589463"/>
            <a:ext cx="10515600" cy="1500187"/>
          </a:xfrm>
        </p:spPr>
        <p:txBody>
          <a:bodyPr/>
          <a:lstStyle>
            <a:lvl1pPr indent="0" marL="0">
              <a:buNone/>
              <a:defRPr sz="2400">
                <a:solidFill>
                  <a:schemeClr val="tx1">
                    <a:tint val="75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lang="en-US"/>
              <a:t>Click to edit Master text styles</a:t>
            </a:r>
          </a:p>
        </p:txBody>
      </p:sp>
      <p:sp>
        <p:nvSpPr>
          <p:cNvPr id="1048640" name="Date Placeholder 3"/>
          <p:cNvSpPr>
            <a:spLocks noGrp="1"/>
          </p:cNvSpPr>
          <p:nvPr>
            <p:ph type="dt" sz="half" idx="10"/>
          </p:nvPr>
        </p:nvSpPr>
        <p:spPr/>
        <p:txBody>
          <a:bodyPr/>
          <a:p>
            <a:fld id="{58DFEA3A-83C4-482F-A306-666E6DBB0FAD}" type="datetimeFigureOut">
              <a:rPr lang="en-IN" smtClean="0"/>
              <a:t>11-10-2023</a:t>
            </a:fld>
            <a:endParaRPr lang="en-IN"/>
          </a:p>
        </p:txBody>
      </p:sp>
      <p:sp>
        <p:nvSpPr>
          <p:cNvPr id="1048641" name="Footer Placeholder 4"/>
          <p:cNvSpPr>
            <a:spLocks noGrp="1"/>
          </p:cNvSpPr>
          <p:nvPr>
            <p:ph type="ftr" sz="quarter" idx="11"/>
          </p:nvPr>
        </p:nvSpPr>
        <p:spPr/>
        <p:txBody>
          <a:bodyPr/>
          <a:p>
            <a:endParaRPr lang="en-IN"/>
          </a:p>
        </p:txBody>
      </p:sp>
      <p:sp>
        <p:nvSpPr>
          <p:cNvPr id="1048642" name="Slide Number Placeholder 5"/>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35" name=""/>
        <p:cNvGrpSpPr/>
        <p:nvPr/>
      </p:nvGrpSpPr>
      <p:grpSpPr>
        <a:xfrm>
          <a:off x="0" y="0"/>
          <a:ext cx="0" cy="0"/>
          <a:chOff x="0" y="0"/>
          <a:chExt cx="0" cy="0"/>
        </a:xfrm>
      </p:grpSpPr>
      <p:sp>
        <p:nvSpPr>
          <p:cNvPr id="1048643" name="Title 1"/>
          <p:cNvSpPr>
            <a:spLocks noGrp="1"/>
          </p:cNvSpPr>
          <p:nvPr>
            <p:ph type="title"/>
          </p:nvPr>
        </p:nvSpPr>
        <p:spPr/>
        <p:txBody>
          <a:bodyPr/>
          <a:p>
            <a:r>
              <a:rPr lang="en-US"/>
              <a:t>Click to edit Master title style</a:t>
            </a:r>
            <a:endParaRPr lang="en-IN"/>
          </a:p>
        </p:txBody>
      </p:sp>
      <p:sp>
        <p:nvSpPr>
          <p:cNvPr id="1048644" name="Content Placeholder 2"/>
          <p:cNvSpPr>
            <a:spLocks noGrp="1"/>
          </p:cNvSpPr>
          <p:nvPr>
            <p:ph sz="half" idx="1"/>
          </p:nvPr>
        </p:nvSpPr>
        <p:spPr>
          <a:xfrm>
            <a:off x="838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5" name="Content Placeholder 3"/>
          <p:cNvSpPr>
            <a:spLocks noGrp="1"/>
          </p:cNvSpPr>
          <p:nvPr>
            <p:ph sz="half" idx="2"/>
          </p:nvPr>
        </p:nvSpPr>
        <p:spPr>
          <a:xfrm>
            <a:off x="6172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6" name="Date Placeholder 4"/>
          <p:cNvSpPr>
            <a:spLocks noGrp="1"/>
          </p:cNvSpPr>
          <p:nvPr>
            <p:ph type="dt" sz="half" idx="10"/>
          </p:nvPr>
        </p:nvSpPr>
        <p:spPr/>
        <p:txBody>
          <a:bodyPr/>
          <a:p>
            <a:fld id="{58DFEA3A-83C4-482F-A306-666E6DBB0FAD}" type="datetimeFigureOut">
              <a:rPr lang="en-IN" smtClean="0"/>
              <a:t>11-10-2023</a:t>
            </a:fld>
            <a:endParaRPr lang="en-IN"/>
          </a:p>
        </p:txBody>
      </p:sp>
      <p:sp>
        <p:nvSpPr>
          <p:cNvPr id="1048647" name="Footer Placeholder 5"/>
          <p:cNvSpPr>
            <a:spLocks noGrp="1"/>
          </p:cNvSpPr>
          <p:nvPr>
            <p:ph type="ftr" sz="quarter" idx="11"/>
          </p:nvPr>
        </p:nvSpPr>
        <p:spPr/>
        <p:txBody>
          <a:bodyPr/>
          <a:p>
            <a:endParaRPr lang="en-IN"/>
          </a:p>
        </p:txBody>
      </p:sp>
      <p:sp>
        <p:nvSpPr>
          <p:cNvPr id="1048648" name="Slide Number Placeholder 6"/>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36" name=""/>
        <p:cNvGrpSpPr/>
        <p:nvPr/>
      </p:nvGrpSpPr>
      <p:grpSpPr>
        <a:xfrm>
          <a:off x="0" y="0"/>
          <a:ext cx="0" cy="0"/>
          <a:chOff x="0" y="0"/>
          <a:chExt cx="0" cy="0"/>
        </a:xfrm>
      </p:grpSpPr>
      <p:sp>
        <p:nvSpPr>
          <p:cNvPr id="1048649" name="Title 1"/>
          <p:cNvSpPr>
            <a:spLocks noGrp="1"/>
          </p:cNvSpPr>
          <p:nvPr>
            <p:ph type="title"/>
          </p:nvPr>
        </p:nvSpPr>
        <p:spPr>
          <a:xfrm>
            <a:off x="839788" y="365125"/>
            <a:ext cx="10515600" cy="1325563"/>
          </a:xfrm>
        </p:spPr>
        <p:txBody>
          <a:bodyPr/>
          <a:p>
            <a:r>
              <a:rPr lang="en-US"/>
              <a:t>Click to edit Master title style</a:t>
            </a:r>
            <a:endParaRPr lang="en-IN"/>
          </a:p>
        </p:txBody>
      </p:sp>
      <p:sp>
        <p:nvSpPr>
          <p:cNvPr id="1048650" name="Text Placeholder 2"/>
          <p:cNvSpPr>
            <a:spLocks noGrp="1"/>
          </p:cNvSpPr>
          <p:nvPr>
            <p:ph type="body" idx="1"/>
          </p:nvPr>
        </p:nvSpPr>
        <p:spPr>
          <a:xfrm>
            <a:off x="839788" y="1681163"/>
            <a:ext cx="5157787"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51" name="Content Placeholder 3"/>
          <p:cNvSpPr>
            <a:spLocks noGrp="1"/>
          </p:cNvSpPr>
          <p:nvPr>
            <p:ph sz="half" idx="2"/>
          </p:nvPr>
        </p:nvSpPr>
        <p:spPr>
          <a:xfrm>
            <a:off x="839788" y="2505075"/>
            <a:ext cx="5157787"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2" name="Text Placeholder 4"/>
          <p:cNvSpPr>
            <a:spLocks noGrp="1"/>
          </p:cNvSpPr>
          <p:nvPr>
            <p:ph type="body" sz="quarter" idx="3"/>
          </p:nvPr>
        </p:nvSpPr>
        <p:spPr>
          <a:xfrm>
            <a:off x="6172200" y="1681163"/>
            <a:ext cx="5183188"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53" name="Content Placeholder 5"/>
          <p:cNvSpPr>
            <a:spLocks noGrp="1"/>
          </p:cNvSpPr>
          <p:nvPr>
            <p:ph sz="quarter" idx="4"/>
          </p:nvPr>
        </p:nvSpPr>
        <p:spPr>
          <a:xfrm>
            <a:off x="6172200" y="2505075"/>
            <a:ext cx="5183188"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4" name="Date Placeholder 6"/>
          <p:cNvSpPr>
            <a:spLocks noGrp="1"/>
          </p:cNvSpPr>
          <p:nvPr>
            <p:ph type="dt" sz="half" idx="10"/>
          </p:nvPr>
        </p:nvSpPr>
        <p:spPr/>
        <p:txBody>
          <a:bodyPr/>
          <a:p>
            <a:fld id="{58DFEA3A-83C4-482F-A306-666E6DBB0FAD}" type="datetimeFigureOut">
              <a:rPr lang="en-IN" smtClean="0"/>
              <a:t>11-10-2023</a:t>
            </a:fld>
            <a:endParaRPr lang="en-IN"/>
          </a:p>
        </p:txBody>
      </p:sp>
      <p:sp>
        <p:nvSpPr>
          <p:cNvPr id="1048655" name="Footer Placeholder 7"/>
          <p:cNvSpPr>
            <a:spLocks noGrp="1"/>
          </p:cNvSpPr>
          <p:nvPr>
            <p:ph type="ftr" sz="quarter" idx="11"/>
          </p:nvPr>
        </p:nvSpPr>
        <p:spPr/>
        <p:txBody>
          <a:bodyPr/>
          <a:p>
            <a:endParaRPr lang="en-IN"/>
          </a:p>
        </p:txBody>
      </p:sp>
      <p:sp>
        <p:nvSpPr>
          <p:cNvPr id="1048656" name="Slide Number Placeholder 8"/>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29" name=""/>
        <p:cNvGrpSpPr/>
        <p:nvPr/>
      </p:nvGrpSpPr>
      <p:grpSpPr>
        <a:xfrm>
          <a:off x="0" y="0"/>
          <a:ext cx="0" cy="0"/>
          <a:chOff x="0" y="0"/>
          <a:chExt cx="0" cy="0"/>
        </a:xfrm>
      </p:grpSpPr>
      <p:sp>
        <p:nvSpPr>
          <p:cNvPr id="1048613" name="Title 1"/>
          <p:cNvSpPr>
            <a:spLocks noGrp="1"/>
          </p:cNvSpPr>
          <p:nvPr>
            <p:ph type="title"/>
          </p:nvPr>
        </p:nvSpPr>
        <p:spPr/>
        <p:txBody>
          <a:bodyPr/>
          <a:p>
            <a:r>
              <a:rPr lang="en-US"/>
              <a:t>Click to edit Master title style</a:t>
            </a:r>
            <a:endParaRPr lang="en-IN"/>
          </a:p>
        </p:txBody>
      </p:sp>
      <p:sp>
        <p:nvSpPr>
          <p:cNvPr id="1048614" name="Date Placeholder 2"/>
          <p:cNvSpPr>
            <a:spLocks noGrp="1"/>
          </p:cNvSpPr>
          <p:nvPr>
            <p:ph type="dt" sz="half" idx="10"/>
          </p:nvPr>
        </p:nvSpPr>
        <p:spPr/>
        <p:txBody>
          <a:bodyPr/>
          <a:p>
            <a:fld id="{58DFEA3A-83C4-482F-A306-666E6DBB0FAD}" type="datetimeFigureOut">
              <a:rPr lang="en-IN" smtClean="0"/>
              <a:t>11-10-2023</a:t>
            </a:fld>
            <a:endParaRPr lang="en-IN"/>
          </a:p>
        </p:txBody>
      </p:sp>
      <p:sp>
        <p:nvSpPr>
          <p:cNvPr id="1048615" name="Footer Placeholder 3"/>
          <p:cNvSpPr>
            <a:spLocks noGrp="1"/>
          </p:cNvSpPr>
          <p:nvPr>
            <p:ph type="ftr" sz="quarter" idx="11"/>
          </p:nvPr>
        </p:nvSpPr>
        <p:spPr/>
        <p:txBody>
          <a:bodyPr/>
          <a:p>
            <a:endParaRPr lang="en-IN"/>
          </a:p>
        </p:txBody>
      </p:sp>
      <p:sp>
        <p:nvSpPr>
          <p:cNvPr id="1048616" name="Slide Number Placeholder 4"/>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0" name=""/>
        <p:cNvGrpSpPr/>
        <p:nvPr/>
      </p:nvGrpSpPr>
      <p:grpSpPr>
        <a:xfrm>
          <a:off x="0" y="0"/>
          <a:ext cx="0" cy="0"/>
          <a:chOff x="0" y="0"/>
          <a:chExt cx="0" cy="0"/>
        </a:xfrm>
      </p:grpSpPr>
      <p:sp>
        <p:nvSpPr>
          <p:cNvPr id="1048581" name="Date Placeholder 1"/>
          <p:cNvSpPr>
            <a:spLocks noGrp="1"/>
          </p:cNvSpPr>
          <p:nvPr>
            <p:ph type="dt" sz="half" idx="10"/>
          </p:nvPr>
        </p:nvSpPr>
        <p:spPr/>
        <p:txBody>
          <a:bodyPr/>
          <a:p>
            <a:fld id="{58DFEA3A-83C4-482F-A306-666E6DBB0FAD}" type="datetimeFigureOut">
              <a:rPr lang="en-IN" smtClean="0"/>
              <a:t>11-10-2023</a:t>
            </a:fld>
            <a:endParaRPr lang="en-IN"/>
          </a:p>
        </p:txBody>
      </p:sp>
      <p:sp>
        <p:nvSpPr>
          <p:cNvPr id="1048582" name="Footer Placeholder 2"/>
          <p:cNvSpPr>
            <a:spLocks noGrp="1"/>
          </p:cNvSpPr>
          <p:nvPr>
            <p:ph type="ftr" sz="quarter" idx="11"/>
          </p:nvPr>
        </p:nvSpPr>
        <p:spPr/>
        <p:txBody>
          <a:bodyPr/>
          <a:p>
            <a:endParaRPr lang="en-IN"/>
          </a:p>
        </p:txBody>
      </p:sp>
      <p:sp>
        <p:nvSpPr>
          <p:cNvPr id="1048583" name="Slide Number Placeholder 3"/>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37" name=""/>
        <p:cNvGrpSpPr/>
        <p:nvPr/>
      </p:nvGrpSpPr>
      <p:grpSpPr>
        <a:xfrm>
          <a:off x="0" y="0"/>
          <a:ext cx="0" cy="0"/>
          <a:chOff x="0" y="0"/>
          <a:chExt cx="0" cy="0"/>
        </a:xfrm>
      </p:grpSpPr>
      <p:sp>
        <p:nvSpPr>
          <p:cNvPr id="1048657"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58"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9"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60" name="Date Placeholder 4"/>
          <p:cNvSpPr>
            <a:spLocks noGrp="1"/>
          </p:cNvSpPr>
          <p:nvPr>
            <p:ph type="dt" sz="half" idx="10"/>
          </p:nvPr>
        </p:nvSpPr>
        <p:spPr/>
        <p:txBody>
          <a:bodyPr/>
          <a:p>
            <a:fld id="{58DFEA3A-83C4-482F-A306-666E6DBB0FAD}" type="datetimeFigureOut">
              <a:rPr lang="en-IN" smtClean="0"/>
              <a:t>11-10-2023</a:t>
            </a:fld>
            <a:endParaRPr lang="en-IN"/>
          </a:p>
        </p:txBody>
      </p:sp>
      <p:sp>
        <p:nvSpPr>
          <p:cNvPr id="1048661" name="Footer Placeholder 5"/>
          <p:cNvSpPr>
            <a:spLocks noGrp="1"/>
          </p:cNvSpPr>
          <p:nvPr>
            <p:ph type="ftr" sz="quarter" idx="11"/>
          </p:nvPr>
        </p:nvSpPr>
        <p:spPr/>
        <p:txBody>
          <a:bodyPr/>
          <a:p>
            <a:endParaRPr lang="en-IN"/>
          </a:p>
        </p:txBody>
      </p:sp>
      <p:sp>
        <p:nvSpPr>
          <p:cNvPr id="1048662" name="Slide Number Placeholder 6"/>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32" name=""/>
        <p:cNvGrpSpPr/>
        <p:nvPr/>
      </p:nvGrpSpPr>
      <p:grpSpPr>
        <a:xfrm>
          <a:off x="0" y="0"/>
          <a:ext cx="0" cy="0"/>
          <a:chOff x="0" y="0"/>
          <a:chExt cx="0" cy="0"/>
        </a:xfrm>
      </p:grpSpPr>
      <p:sp>
        <p:nvSpPr>
          <p:cNvPr id="1048627"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28" name="Picture Placeholder 2"/>
          <p:cNvSpPr>
            <a:spLocks noGrp="1"/>
          </p:cNvSpPr>
          <p:nvPr>
            <p:ph type="pic" idx="1"/>
          </p:nvPr>
        </p:nvSpPr>
        <p:spPr>
          <a:xfrm>
            <a:off x="5183188" y="987425"/>
            <a:ext cx="6172200" cy="4873625"/>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IN"/>
          </a:p>
        </p:txBody>
      </p:sp>
      <p:sp>
        <p:nvSpPr>
          <p:cNvPr id="1048629"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30" name="Date Placeholder 4"/>
          <p:cNvSpPr>
            <a:spLocks noGrp="1"/>
          </p:cNvSpPr>
          <p:nvPr>
            <p:ph type="dt" sz="half" idx="10"/>
          </p:nvPr>
        </p:nvSpPr>
        <p:spPr/>
        <p:txBody>
          <a:bodyPr/>
          <a:p>
            <a:fld id="{58DFEA3A-83C4-482F-A306-666E6DBB0FAD}" type="datetimeFigureOut">
              <a:rPr lang="en-IN" smtClean="0"/>
              <a:t>11-10-2023</a:t>
            </a:fld>
            <a:endParaRPr lang="en-IN"/>
          </a:p>
        </p:txBody>
      </p:sp>
      <p:sp>
        <p:nvSpPr>
          <p:cNvPr id="1048631" name="Footer Placeholder 5"/>
          <p:cNvSpPr>
            <a:spLocks noGrp="1"/>
          </p:cNvSpPr>
          <p:nvPr>
            <p:ph type="ftr" sz="quarter" idx="11"/>
          </p:nvPr>
        </p:nvSpPr>
        <p:spPr/>
        <p:txBody>
          <a:bodyPr/>
          <a:p>
            <a:endParaRPr lang="en-IN"/>
          </a:p>
        </p:txBody>
      </p:sp>
      <p:sp>
        <p:nvSpPr>
          <p:cNvPr id="1048632" name="Slide Number Placeholder 6"/>
          <p:cNvSpPr>
            <a:spLocks noGrp="1"/>
          </p:cNvSpPr>
          <p:nvPr>
            <p:ph type="sldNum" sz="quarter" idx="12"/>
          </p:nvPr>
        </p:nvSpPr>
        <p:spPr/>
        <p:txBody>
          <a:bodyPr/>
          <a:p>
            <a:fld id="{D22C8FF7-8EA3-485D-A279-D7638F94D017}"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8"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p:spPr>
        <p:txBody>
          <a:bodyPr anchor="ctr" bIns="45720" lIns="91440" rIns="91440" rtlCol="0" tIns="45720" vert="horz">
            <a:normAutofit/>
          </a:bodyPr>
          <a:p>
            <a:r>
              <a:rPr lang="en-US"/>
              <a:t>Click to edit Master title style</a:t>
            </a:r>
            <a:endParaRPr lang="en-IN"/>
          </a:p>
        </p:txBody>
      </p:sp>
      <p:sp>
        <p:nvSpPr>
          <p:cNvPr id="1048577" name="Text Placeholder 2"/>
          <p:cNvSpPr>
            <a:spLocks noGrp="1"/>
          </p:cNvSpPr>
          <p:nvPr>
            <p:ph type="body" idx="1"/>
          </p:nvPr>
        </p:nvSpPr>
        <p:spPr>
          <a:xfrm>
            <a:off x="838200" y="1825625"/>
            <a:ext cx="10515600" cy="4351338"/>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200" y="6356350"/>
            <a:ext cx="2743200" cy="365125"/>
          </a:xfrm>
          <a:prstGeom prst="rect"/>
        </p:spPr>
        <p:txBody>
          <a:bodyPr anchor="ctr" bIns="45720" lIns="91440" rIns="91440" rtlCol="0" tIns="45720" vert="horz"/>
          <a:lstStyle>
            <a:lvl1pPr algn="l">
              <a:defRPr sz="1200">
                <a:solidFill>
                  <a:schemeClr val="tx1">
                    <a:tint val="75000"/>
                  </a:schemeClr>
                </a:solidFill>
              </a:defRPr>
            </a:lvl1pPr>
          </a:lstStyle>
          <a:p>
            <a:fld id="{58DFEA3A-83C4-482F-A306-666E6DBB0FAD}" type="datetimeFigureOut">
              <a:rPr lang="en-IN" smtClean="0"/>
              <a:t>11-10-2023</a:t>
            </a:fld>
            <a:endParaRPr lang="en-IN"/>
          </a:p>
        </p:txBody>
      </p:sp>
      <p:sp>
        <p:nvSpPr>
          <p:cNvPr id="1048579" name="Footer Placeholder 4"/>
          <p:cNvSpPr>
            <a:spLocks noGrp="1"/>
          </p:cNvSpPr>
          <p:nvPr>
            <p:ph type="ftr" sz="quarter" idx="3"/>
          </p:nvPr>
        </p:nvSpPr>
        <p:spPr>
          <a:xfrm>
            <a:off x="4038600" y="6356350"/>
            <a:ext cx="41148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IN"/>
          </a:p>
        </p:txBody>
      </p:sp>
      <p:sp>
        <p:nvSpPr>
          <p:cNvPr id="1048580" name="Slide Number Placeholder 5"/>
          <p:cNvSpPr>
            <a:spLocks noGrp="1"/>
          </p:cNvSpPr>
          <p:nvPr>
            <p:ph type="sldNum" sz="quarter" idx="4"/>
          </p:nvPr>
        </p:nvSpPr>
        <p:spPr>
          <a:xfrm>
            <a:off x="8610600" y="6356350"/>
            <a:ext cx="2743200" cy="365125"/>
          </a:xfrm>
          <a:prstGeom prst="rect"/>
        </p:spPr>
        <p:txBody>
          <a:bodyPr anchor="ctr" bIns="45720" lIns="91440" rIns="91440" rtlCol="0" tIns="45720" vert="horz"/>
          <a:lstStyle>
            <a:lvl1pPr algn="r">
              <a:defRPr sz="1200">
                <a:solidFill>
                  <a:schemeClr val="tx1">
                    <a:tint val="75000"/>
                  </a:schemeClr>
                </a:solidFill>
              </a:defRPr>
            </a:lvl1pPr>
          </a:lstStyle>
          <a:p>
            <a:fld id="{D22C8FF7-8EA3-485D-A279-D7638F94D017}"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1" name=""/>
        <p:cNvGrpSpPr/>
        <p:nvPr/>
      </p:nvGrpSpPr>
      <p:grpSpPr>
        <a:xfrm>
          <a:off x="0" y="0"/>
          <a:ext cx="0" cy="0"/>
          <a:chOff x="0" y="0"/>
          <a:chExt cx="0" cy="0"/>
        </a:xfrm>
      </p:grpSpPr>
      <p:sp>
        <p:nvSpPr>
          <p:cNvPr id="1048584" name="TextBox 1"/>
          <p:cNvSpPr txBox="1"/>
          <p:nvPr/>
        </p:nvSpPr>
        <p:spPr>
          <a:xfrm>
            <a:off x="242888" y="442913"/>
            <a:ext cx="11843146" cy="637540"/>
          </a:xfrm>
          <a:prstGeom prst="rect"/>
          <a:noFill/>
        </p:spPr>
        <p:txBody>
          <a:bodyPr rtlCol="0" wrap="square">
            <a:spAutoFit/>
          </a:bodyPr>
          <a:p>
            <a:pPr algn="ctr"/>
            <a:r>
              <a:rPr dirty="0" sz="4400" lang="en-IN">
                <a:latin typeface="Arial Black" panose="020B0A04020102020204" pitchFamily="34" charset="0"/>
              </a:rPr>
              <a:t>TRAFFIC MANAGEMENT SYSTEM USING IOT</a:t>
            </a:r>
          </a:p>
        </p:txBody>
      </p:sp>
      <p:sp>
        <p:nvSpPr>
          <p:cNvPr id="1048585" name="TextBox 2"/>
          <p:cNvSpPr txBox="1"/>
          <p:nvPr/>
        </p:nvSpPr>
        <p:spPr>
          <a:xfrm>
            <a:off x="1699022" y="1889463"/>
            <a:ext cx="9708356" cy="535940"/>
          </a:xfrm>
          <a:prstGeom prst="rect"/>
          <a:noFill/>
        </p:spPr>
        <p:txBody>
          <a:bodyPr rtlCol="0" wrap="square">
            <a:spAutoFit/>
          </a:bodyPr>
          <a:p>
            <a:r>
              <a:rPr b="1" dirty="0" sz="3600" lang="en-IN"/>
              <a:t>TEAM LEADER </a:t>
            </a:r>
            <a:r>
              <a:rPr dirty="0" sz="3600" lang="en-IN"/>
              <a:t>: </a:t>
            </a:r>
            <a:r>
              <a:rPr dirty="0" sz="3600" lang="en-US"/>
              <a:t>P</a:t>
            </a:r>
            <a:r>
              <a:rPr dirty="0" sz="3600" lang="en-US"/>
              <a:t>R</a:t>
            </a:r>
            <a:r>
              <a:rPr dirty="0" sz="3600" lang="en-US"/>
              <a:t>I</a:t>
            </a:r>
            <a:r>
              <a:rPr dirty="0" sz="3600" lang="en-US"/>
              <a:t>Y</a:t>
            </a:r>
            <a:r>
              <a:rPr dirty="0" sz="3600" lang="en-US"/>
              <a:t>ANKA</a:t>
            </a:r>
            <a:r>
              <a:rPr dirty="0" sz="3600" lang="en-US"/>
              <a:t>. </a:t>
            </a:r>
            <a:r>
              <a:rPr dirty="0" sz="3600" lang="en-US"/>
              <a:t>G</a:t>
            </a:r>
            <a:r>
              <a:rPr dirty="0" sz="3600" lang="en-US"/>
              <a:t>(</a:t>
            </a:r>
            <a:r>
              <a:rPr dirty="0" sz="3600" lang="en-US"/>
              <a:t>8</a:t>
            </a:r>
            <a:r>
              <a:rPr dirty="0" sz="3600" lang="en-US"/>
              <a:t>2</a:t>
            </a:r>
            <a:r>
              <a:rPr dirty="0" sz="3600" lang="en-US"/>
              <a:t>2</a:t>
            </a:r>
            <a:r>
              <a:rPr dirty="0" sz="3600" lang="en-US"/>
              <a:t>7</a:t>
            </a:r>
            <a:r>
              <a:rPr dirty="0" sz="3600" lang="en-US"/>
              <a:t>2</a:t>
            </a:r>
            <a:r>
              <a:rPr dirty="0" sz="3600" lang="en-US"/>
              <a:t>1</a:t>
            </a:r>
            <a:r>
              <a:rPr dirty="0" sz="3600" lang="en-US"/>
              <a:t>1</a:t>
            </a:r>
            <a:r>
              <a:rPr dirty="0" sz="3600" lang="en-US"/>
              <a:t>0</a:t>
            </a:r>
            <a:r>
              <a:rPr dirty="0" sz="3600" lang="en-US"/>
              <a:t>6</a:t>
            </a:r>
            <a:r>
              <a:rPr dirty="0" sz="3600" lang="en-US"/>
              <a:t>0</a:t>
            </a:r>
            <a:r>
              <a:rPr dirty="0" sz="3600" lang="en-US"/>
              <a:t>3</a:t>
            </a:r>
            <a:r>
              <a:rPr dirty="0" sz="3600" lang="en-US"/>
              <a:t>4</a:t>
            </a:r>
            <a:r>
              <a:rPr dirty="0" sz="3600" lang="en-US"/>
              <a:t>)</a:t>
            </a:r>
            <a:endParaRPr altLang="en-US" lang="zh-CN"/>
          </a:p>
        </p:txBody>
      </p:sp>
      <p:sp>
        <p:nvSpPr>
          <p:cNvPr id="1048586" name="TextBox 3"/>
          <p:cNvSpPr txBox="1"/>
          <p:nvPr/>
        </p:nvSpPr>
        <p:spPr>
          <a:xfrm>
            <a:off x="3350419" y="2664619"/>
            <a:ext cx="6215063" cy="447040"/>
          </a:xfrm>
          <a:prstGeom prst="rect"/>
          <a:noFill/>
        </p:spPr>
        <p:txBody>
          <a:bodyPr rtlCol="0" wrap="square">
            <a:spAutoFit/>
          </a:bodyPr>
          <a:p>
            <a:r>
              <a:rPr dirty="0" sz="2800" lang="en-IN"/>
              <a:t>IOT_Phase2 : Document submission</a:t>
            </a:r>
          </a:p>
        </p:txBody>
      </p:sp>
      <p:sp>
        <p:nvSpPr>
          <p:cNvPr id="1048587" name="TextBox 4"/>
          <p:cNvSpPr txBox="1"/>
          <p:nvPr/>
        </p:nvSpPr>
        <p:spPr>
          <a:xfrm>
            <a:off x="2313384" y="3534430"/>
            <a:ext cx="9394031" cy="485140"/>
          </a:xfrm>
          <a:prstGeom prst="rect"/>
          <a:noFill/>
        </p:spPr>
        <p:txBody>
          <a:bodyPr rtlCol="0" wrap="square">
            <a:spAutoFit/>
          </a:bodyPr>
          <a:p>
            <a:r>
              <a:rPr b="1" dirty="0" sz="3200" lang="en-IN"/>
              <a:t>PROBLEM TITLE </a:t>
            </a:r>
            <a:r>
              <a:rPr dirty="0" sz="3200" lang="en-IN"/>
              <a:t>: Traffic management system</a:t>
            </a:r>
          </a:p>
        </p:txBody>
      </p:sp>
      <p:sp>
        <p:nvSpPr>
          <p:cNvPr id="1048669" name=""/>
          <p:cNvSpPr txBox="1"/>
          <p:nvPr/>
        </p:nvSpPr>
        <p:spPr>
          <a:xfrm>
            <a:off x="4096000" y="3219450"/>
            <a:ext cx="4000000" cy="447040"/>
          </a:xfrm>
          <a:prstGeom prst="rect"/>
        </p:spPr>
        <p:txBody>
          <a:bodyPr rtlCol="0" wrap="square">
            <a:spAutoFit/>
          </a:bodyPr>
          <a:p>
            <a:r>
              <a:rPr sz="2800" lang="en-US">
                <a:solidFill>
                  <a:srgbClr val="000000"/>
                </a:solidFill>
              </a:rPr>
              <a:t/>
            </a:r>
            <a:endParaRPr sz="2800" lang="en-US">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3" name=""/>
        <p:cNvGrpSpPr/>
        <p:nvPr/>
      </p:nvGrpSpPr>
      <p:grpSpPr>
        <a:xfrm>
          <a:off x="0" y="0"/>
          <a:ext cx="0" cy="0"/>
          <a:chOff x="0" y="0"/>
          <a:chExt cx="0" cy="0"/>
        </a:xfrm>
      </p:grpSpPr>
      <p:sp>
        <p:nvSpPr>
          <p:cNvPr id="1048593" name="TextBox 3"/>
          <p:cNvSpPr txBox="1"/>
          <p:nvPr/>
        </p:nvSpPr>
        <p:spPr>
          <a:xfrm>
            <a:off x="214312" y="142875"/>
            <a:ext cx="4907757" cy="5793740"/>
          </a:xfrm>
          <a:prstGeom prst="rect"/>
          <a:noFill/>
        </p:spPr>
        <p:txBody>
          <a:bodyPr rtlCol="0" wrap="square">
            <a:spAutoFit/>
          </a:bodyPr>
          <a:p>
            <a:r>
              <a:rPr b="1" dirty="0" sz="4000" lang="en-US">
                <a:effectLst/>
              </a:rPr>
              <a:t>Introduction</a:t>
            </a:r>
            <a:endParaRPr b="1" dirty="0" sz="4000" lang="en-US"/>
          </a:p>
          <a:p>
            <a:r>
              <a:rPr dirty="0" sz="2800" lang="en-US">
                <a:effectLst/>
              </a:rPr>
              <a:t>Traffic congestion is a major problem in modern cities, causing frustration for commuters and impacting the economy. By integrating historical traffic data with machine learning algorithms, we can predict congestion patterns and develop strategies to alleviate traffic. This presentation will explore the benefits and risks of this integration and how it can be applied to an IoT project.</a:t>
            </a:r>
            <a:endParaRPr dirty="0" sz="2800" lang="en-US"/>
          </a:p>
          <a:p>
            <a:endParaRPr dirty="0" lang="en-IN"/>
          </a:p>
        </p:txBody>
      </p:sp>
      <p:pic>
        <p:nvPicPr>
          <p:cNvPr id="2097152" name="Picture 5"/>
          <p:cNvPicPr>
            <a:picLocks noChangeAspect="1"/>
          </p:cNvPicPr>
          <p:nvPr/>
        </p:nvPicPr>
        <p:blipFill>
          <a:blip xmlns:r="http://schemas.openxmlformats.org/officeDocument/2006/relationships" r:embed="rId1"/>
          <a:stretch>
            <a:fillRect/>
          </a:stretch>
        </p:blipFill>
        <p:spPr>
          <a:xfrm>
            <a:off x="5272087" y="0"/>
            <a:ext cx="6858000" cy="6858000"/>
          </a:xfrm>
          <a:prstGeom prst="rec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sp>
        <p:nvSpPr>
          <p:cNvPr id="1048594" name="TextBox 1"/>
          <p:cNvSpPr txBox="1"/>
          <p:nvPr/>
        </p:nvSpPr>
        <p:spPr>
          <a:xfrm>
            <a:off x="142875" y="0"/>
            <a:ext cx="5179219" cy="586740"/>
          </a:xfrm>
          <a:prstGeom prst="rect"/>
          <a:noFill/>
        </p:spPr>
        <p:txBody>
          <a:bodyPr rtlCol="0" wrap="square">
            <a:spAutoFit/>
          </a:bodyPr>
          <a:p>
            <a:r>
              <a:rPr dirty="0" sz="4000" lang="en-IN"/>
              <a:t>Historical Traffic Data</a:t>
            </a:r>
          </a:p>
        </p:txBody>
      </p:sp>
      <p:sp>
        <p:nvSpPr>
          <p:cNvPr id="1048595" name="TextBox 2"/>
          <p:cNvSpPr txBox="1"/>
          <p:nvPr/>
        </p:nvSpPr>
        <p:spPr>
          <a:xfrm>
            <a:off x="214313" y="935831"/>
            <a:ext cx="5357812" cy="1780541"/>
          </a:xfrm>
          <a:prstGeom prst="rect"/>
          <a:noFill/>
        </p:spPr>
        <p:txBody>
          <a:bodyPr rtlCol="0" wrap="square">
            <a:spAutoFit/>
          </a:bodyPr>
          <a:p>
            <a:r>
              <a:rPr dirty="0" sz="2000" lang="en-US"/>
              <a:t>Historical traffic data refers to the collection and analysis of traffic patterns over a period of time. This data can include information such as traffic volume, speed, and congestion levels. By analyzing this data, it is possible to identify patterns and trends that can be used to predict future traffic patterns and optimize traffic flow.</a:t>
            </a:r>
            <a:endParaRPr dirty="0" sz="2000" lang="en-IN"/>
          </a:p>
        </p:txBody>
      </p:sp>
      <p:sp>
        <p:nvSpPr>
          <p:cNvPr id="1048596" name="TextBox 3"/>
          <p:cNvSpPr txBox="1"/>
          <p:nvPr/>
        </p:nvSpPr>
        <p:spPr>
          <a:xfrm>
            <a:off x="5750719" y="935831"/>
            <a:ext cx="6086475" cy="1844040"/>
          </a:xfrm>
          <a:prstGeom prst="rect"/>
          <a:noFill/>
        </p:spPr>
        <p:txBody>
          <a:bodyPr rtlCol="0" wrap="square">
            <a:spAutoFit/>
          </a:bodyPr>
          <a:p>
            <a:r>
              <a:rPr b="1" dirty="0" sz="2400" lang="en-US">
                <a:effectLst/>
              </a:rPr>
              <a:t>Sources of Historical Traffic Data</a:t>
            </a:r>
            <a:endParaRPr b="1" dirty="0" sz="2400" lang="en-US"/>
          </a:p>
          <a:p>
            <a:pPr>
              <a:buFont typeface="Arial" panose="020B0604020202020204" pitchFamily="34" charset="0"/>
              <a:buChar char="•"/>
            </a:pPr>
            <a:r>
              <a:rPr dirty="0" sz="2400" lang="en-US">
                <a:effectLst/>
              </a:rPr>
              <a:t>Traffic cameras and sensors</a:t>
            </a:r>
          </a:p>
          <a:p>
            <a:pPr>
              <a:buFont typeface="Arial" panose="020B0604020202020204" pitchFamily="34" charset="0"/>
              <a:buChar char="•"/>
            </a:pPr>
            <a:r>
              <a:rPr dirty="0" sz="2400" lang="en-US">
                <a:effectLst/>
              </a:rPr>
              <a:t>GPS data from vehicles and mobile devices</a:t>
            </a:r>
          </a:p>
          <a:p>
            <a:pPr>
              <a:buFont typeface="Arial" panose="020B0604020202020204" pitchFamily="34" charset="0"/>
              <a:buChar char="•"/>
            </a:pPr>
            <a:r>
              <a:rPr dirty="0" sz="2400" lang="en-US">
                <a:effectLst/>
              </a:rPr>
              <a:t>Historical traffic data archives maintained by transportation agencies</a:t>
            </a:r>
          </a:p>
          <a:p>
            <a:endParaRPr dirty="0" sz="2400" lang="en-IN"/>
          </a:p>
        </p:txBody>
      </p:sp>
      <p:sp>
        <p:nvSpPr>
          <p:cNvPr id="1048597" name="TextBox 4"/>
          <p:cNvSpPr txBox="1"/>
          <p:nvPr/>
        </p:nvSpPr>
        <p:spPr>
          <a:xfrm>
            <a:off x="278605" y="3564731"/>
            <a:ext cx="5472113" cy="2364740"/>
          </a:xfrm>
          <a:prstGeom prst="rect"/>
          <a:noFill/>
        </p:spPr>
        <p:txBody>
          <a:bodyPr rtlCol="0" wrap="square">
            <a:spAutoFit/>
          </a:bodyPr>
          <a:p>
            <a:r>
              <a:rPr b="1" dirty="0" sz="2400" lang="en-US">
                <a:effectLst/>
              </a:rPr>
              <a:t>Benefits of Historical Traffic Data Analysis</a:t>
            </a:r>
            <a:endParaRPr b="1" dirty="0" sz="2400" lang="en-US"/>
          </a:p>
          <a:p>
            <a:pPr>
              <a:buFont typeface="Arial" panose="020B0604020202020204" pitchFamily="34" charset="0"/>
              <a:buChar char="•"/>
            </a:pPr>
            <a:r>
              <a:rPr dirty="0" sz="2000" lang="en-US">
                <a:effectLst/>
              </a:rPr>
              <a:t>Improvement of traffic flow and reduction of congestion</a:t>
            </a:r>
          </a:p>
          <a:p>
            <a:pPr>
              <a:buFont typeface="Arial" panose="020B0604020202020204" pitchFamily="34" charset="0"/>
              <a:buChar char="•"/>
            </a:pPr>
            <a:r>
              <a:rPr dirty="0" sz="2000" lang="en-US">
                <a:effectLst/>
              </a:rPr>
              <a:t>Identification of high-risk areas for accidents and implementation of safety measures</a:t>
            </a:r>
          </a:p>
          <a:p>
            <a:pPr>
              <a:buFont typeface="Arial" panose="020B0604020202020204" pitchFamily="34" charset="0"/>
              <a:buChar char="•"/>
            </a:pPr>
            <a:r>
              <a:rPr dirty="0" sz="2000" lang="en-US">
                <a:effectLst/>
              </a:rPr>
              <a:t>Optimization of public transportation routes and schedules</a:t>
            </a:r>
          </a:p>
          <a:p>
            <a:endParaRPr dirty="0" sz="2000" lang="en-IN"/>
          </a:p>
        </p:txBody>
      </p:sp>
      <p:sp>
        <p:nvSpPr>
          <p:cNvPr id="1048598" name="TextBox 5"/>
          <p:cNvSpPr txBox="1"/>
          <p:nvPr/>
        </p:nvSpPr>
        <p:spPr>
          <a:xfrm>
            <a:off x="6215062" y="3565623"/>
            <a:ext cx="5572126" cy="2364741"/>
          </a:xfrm>
          <a:prstGeom prst="rect"/>
          <a:noFill/>
        </p:spPr>
        <p:txBody>
          <a:bodyPr rtlCol="0" wrap="square">
            <a:spAutoFit/>
          </a:bodyPr>
          <a:p>
            <a:r>
              <a:rPr b="1" dirty="0" sz="2400" lang="en-US">
                <a:effectLst/>
              </a:rPr>
              <a:t>Risks and Limitations of Historical Traffic Data Analysis</a:t>
            </a:r>
            <a:endParaRPr b="1" dirty="0" sz="2400" lang="en-US"/>
          </a:p>
          <a:p>
            <a:pPr>
              <a:buFont typeface="Arial" panose="020B0604020202020204" pitchFamily="34" charset="0"/>
              <a:buChar char="•"/>
            </a:pPr>
            <a:r>
              <a:rPr dirty="0" sz="2000" lang="en-US">
                <a:effectLst/>
              </a:rPr>
              <a:t>Privacy concerns related to the collection and use of personal data from GPS devices and mobile devices</a:t>
            </a:r>
          </a:p>
          <a:p>
            <a:pPr>
              <a:buFont typeface="Arial" panose="020B0604020202020204" pitchFamily="34" charset="0"/>
              <a:buChar char="•"/>
            </a:pPr>
            <a:r>
              <a:rPr dirty="0" sz="2000" lang="en-US">
                <a:effectLst/>
              </a:rPr>
              <a:t>Technical challenges related to the accuracy and reliability of traffic data collection and analysis methods</a:t>
            </a:r>
          </a:p>
          <a:p>
            <a:endParaRPr dirty="0" sz="2000"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sp>
        <p:nvSpPr>
          <p:cNvPr id="1048599" name="TextBox 2"/>
          <p:cNvSpPr txBox="1"/>
          <p:nvPr/>
        </p:nvSpPr>
        <p:spPr>
          <a:xfrm>
            <a:off x="55364" y="0"/>
            <a:ext cx="6097190" cy="535940"/>
          </a:xfrm>
          <a:prstGeom prst="rect"/>
          <a:noFill/>
        </p:spPr>
        <p:txBody>
          <a:bodyPr wrap="square">
            <a:spAutoFit/>
          </a:bodyPr>
          <a:p>
            <a:r>
              <a:rPr dirty="0" sz="3600" lang="en-IN"/>
              <a:t>Machine Learning Algorithms</a:t>
            </a:r>
          </a:p>
        </p:txBody>
      </p:sp>
      <p:sp>
        <p:nvSpPr>
          <p:cNvPr id="1048600" name="TextBox 4"/>
          <p:cNvSpPr txBox="1"/>
          <p:nvPr/>
        </p:nvSpPr>
        <p:spPr>
          <a:xfrm>
            <a:off x="137516" y="753576"/>
            <a:ext cx="6161484" cy="1107440"/>
          </a:xfrm>
          <a:prstGeom prst="rect"/>
          <a:noFill/>
        </p:spPr>
        <p:txBody>
          <a:bodyPr wrap="square">
            <a:spAutoFit/>
          </a:bodyPr>
          <a:p>
            <a:r>
              <a:rPr b="1" dirty="0" sz="2400" lang="en-US">
                <a:effectLst/>
              </a:rPr>
              <a:t>Predictive Analytics</a:t>
            </a:r>
            <a:endParaRPr b="1" dirty="0" sz="2400" lang="en-US"/>
          </a:p>
          <a:p>
            <a:r>
              <a:rPr dirty="0" sz="2000" lang="en-US">
                <a:effectLst/>
              </a:rPr>
              <a:t>By analyzing historical traffic data, machine learning algorithms can be used to predict congestion patterns and optimize traffic flow.</a:t>
            </a:r>
            <a:endParaRPr dirty="0" sz="2000" lang="en-US"/>
          </a:p>
        </p:txBody>
      </p:sp>
      <p:sp>
        <p:nvSpPr>
          <p:cNvPr id="1048601" name="TextBox 6"/>
          <p:cNvSpPr txBox="1"/>
          <p:nvPr/>
        </p:nvSpPr>
        <p:spPr>
          <a:xfrm>
            <a:off x="55364" y="2303770"/>
            <a:ext cx="6161484" cy="1107440"/>
          </a:xfrm>
          <a:prstGeom prst="rect"/>
          <a:noFill/>
        </p:spPr>
        <p:txBody>
          <a:bodyPr wrap="square">
            <a:spAutoFit/>
          </a:bodyPr>
          <a:p>
            <a:r>
              <a:rPr b="1" dirty="0" sz="2400" lang="en-US">
                <a:effectLst/>
              </a:rPr>
              <a:t>Real-Time Monitoring</a:t>
            </a:r>
            <a:endParaRPr b="1" dirty="0" sz="2400" lang="en-US"/>
          </a:p>
          <a:p>
            <a:r>
              <a:rPr dirty="0" sz="2000" lang="en-US">
                <a:effectLst/>
              </a:rPr>
              <a:t>Machine learning algorithms can also be used to monitor traffic in real-time, providing up-to-date information for traffic management and congestion reduction.</a:t>
            </a:r>
            <a:endParaRPr dirty="0" sz="2000" lang="en-US"/>
          </a:p>
        </p:txBody>
      </p:sp>
      <p:pic>
        <p:nvPicPr>
          <p:cNvPr id="2097153" name="Picture 8"/>
          <p:cNvPicPr>
            <a:picLocks noChangeAspect="1"/>
          </p:cNvPicPr>
          <p:nvPr/>
        </p:nvPicPr>
        <p:blipFill>
          <a:blip xmlns:r="http://schemas.openxmlformats.org/officeDocument/2006/relationships" r:embed="rId1"/>
          <a:stretch>
            <a:fillRect/>
          </a:stretch>
        </p:blipFill>
        <p:spPr>
          <a:xfrm>
            <a:off x="6216848" y="1"/>
            <a:ext cx="5975152" cy="3500438"/>
          </a:xfrm>
          <a:prstGeom prst="rect"/>
        </p:spPr>
      </p:pic>
      <p:pic>
        <p:nvPicPr>
          <p:cNvPr id="2097154" name="Picture 10"/>
          <p:cNvPicPr>
            <a:picLocks noChangeAspect="1"/>
          </p:cNvPicPr>
          <p:nvPr/>
        </p:nvPicPr>
        <p:blipFill>
          <a:blip xmlns:r="http://schemas.openxmlformats.org/officeDocument/2006/relationships" r:embed="rId2"/>
          <a:stretch>
            <a:fillRect/>
          </a:stretch>
        </p:blipFill>
        <p:spPr>
          <a:xfrm>
            <a:off x="6216848" y="3500439"/>
            <a:ext cx="5975152" cy="3357561"/>
          </a:xfrm>
          <a:prstGeom prst="rect"/>
        </p:spPr>
      </p:pic>
      <p:sp>
        <p:nvSpPr>
          <p:cNvPr id="1048602" name="TextBox 3"/>
          <p:cNvSpPr txBox="1"/>
          <p:nvPr/>
        </p:nvSpPr>
        <p:spPr>
          <a:xfrm>
            <a:off x="23217" y="3853964"/>
            <a:ext cx="6161484" cy="1348740"/>
          </a:xfrm>
          <a:prstGeom prst="rect"/>
          <a:noFill/>
        </p:spPr>
        <p:txBody>
          <a:bodyPr wrap="square">
            <a:spAutoFit/>
          </a:bodyPr>
          <a:p>
            <a:r>
              <a:rPr b="1" dirty="0" sz="2400" lang="en-IN"/>
              <a:t>Model Training and Validation</a:t>
            </a:r>
            <a:r>
              <a:rPr dirty="0" lang="en-IN"/>
              <a:t>:</a:t>
            </a:r>
          </a:p>
          <a:p>
            <a:r>
              <a:rPr dirty="0" sz="2000" lang="en-IN"/>
              <a:t>   - Train machine learning models on historical traffic data while using a portion of the data for validation.  </a:t>
            </a:r>
          </a:p>
          <a:p>
            <a:r>
              <a:rPr dirty="0" sz="2000" lang="en-IN"/>
              <a:t>   - Employ cross-validation techniques to assess model performance and fine-tune hyperparameters.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sp>
        <p:nvSpPr>
          <p:cNvPr id="1048603" name="TextBox 2"/>
          <p:cNvSpPr txBox="1"/>
          <p:nvPr/>
        </p:nvSpPr>
        <p:spPr>
          <a:xfrm>
            <a:off x="62508" y="0"/>
            <a:ext cx="6097190" cy="535940"/>
          </a:xfrm>
          <a:prstGeom prst="rect"/>
          <a:noFill/>
        </p:spPr>
        <p:txBody>
          <a:bodyPr wrap="square">
            <a:spAutoFit/>
          </a:bodyPr>
          <a:p>
            <a:r>
              <a:rPr dirty="0" sz="3600" lang="en-IN"/>
              <a:t>Integration with IoT Project</a:t>
            </a:r>
          </a:p>
        </p:txBody>
      </p:sp>
      <p:sp>
        <p:nvSpPr>
          <p:cNvPr id="1048604" name="TextBox 4"/>
          <p:cNvSpPr txBox="1"/>
          <p:nvPr/>
        </p:nvSpPr>
        <p:spPr>
          <a:xfrm>
            <a:off x="300036" y="706874"/>
            <a:ext cx="11458577" cy="1958341"/>
          </a:xfrm>
          <a:prstGeom prst="rect"/>
          <a:noFill/>
        </p:spPr>
        <p:txBody>
          <a:bodyPr wrap="square">
            <a:spAutoFit/>
          </a:bodyPr>
          <a:p>
            <a:r>
              <a:rPr dirty="0" sz="2200" lang="en-US">
                <a:effectLst/>
              </a:rPr>
              <a:t>Integrating historical traffic data and machine learning algorithms with an IoT project can provide valuable insights and predictions for traffic congestion patterns. By incorporating this technology, the IoT project can enhance its functionality and provide a more comprehensive solution for traffic management.</a:t>
            </a:r>
            <a:endParaRPr dirty="0" sz="2200" lang="en-US"/>
          </a:p>
          <a:p>
            <a:r>
              <a:rPr dirty="0" sz="2200" lang="en-US">
                <a:effectLst/>
              </a:rPr>
              <a:t>The integration can also allow for real-time adjustments and optimization of traffic flow, leading to reduced congestion and improved efficiency. Additionally, the data collected can be used for further analysis and planning of future infrastructure projects.</a:t>
            </a:r>
            <a:endParaRPr dirty="0" sz="2200" lang="en-US"/>
          </a:p>
        </p:txBody>
      </p:sp>
      <p:sp>
        <p:nvSpPr>
          <p:cNvPr id="1048605" name="TextBox 6"/>
          <p:cNvSpPr txBox="1"/>
          <p:nvPr/>
        </p:nvSpPr>
        <p:spPr>
          <a:xfrm>
            <a:off x="414336" y="3479006"/>
            <a:ext cx="5745362" cy="2529840"/>
          </a:xfrm>
          <a:prstGeom prst="rect"/>
          <a:noFill/>
        </p:spPr>
        <p:txBody>
          <a:bodyPr wrap="square">
            <a:spAutoFit/>
          </a:bodyPr>
          <a:p>
            <a:r>
              <a:rPr b="1" dirty="0" sz="2500" lang="en-US">
                <a:effectLst/>
              </a:rPr>
              <a:t>Benefits</a:t>
            </a:r>
            <a:endParaRPr b="1" dirty="0" sz="2500" lang="en-US"/>
          </a:p>
          <a:p>
            <a:pPr>
              <a:buFont typeface="Arial" panose="020B0604020202020204" pitchFamily="34" charset="0"/>
              <a:buChar char="•"/>
            </a:pPr>
            <a:r>
              <a:rPr dirty="0" sz="2200" lang="en-US">
                <a:effectLst/>
              </a:rPr>
              <a:t>Improved traffic management and reduced congestion</a:t>
            </a:r>
          </a:p>
          <a:p>
            <a:pPr>
              <a:buFont typeface="Arial" panose="020B0604020202020204" pitchFamily="34" charset="0"/>
              <a:buChar char="•"/>
            </a:pPr>
            <a:r>
              <a:rPr dirty="0" sz="2200" lang="en-US">
                <a:effectLst/>
              </a:rPr>
              <a:t>Real-time adjustments and optimization of traffic flow</a:t>
            </a:r>
          </a:p>
          <a:p>
            <a:pPr>
              <a:buFont typeface="Arial" panose="020B0604020202020204" pitchFamily="34" charset="0"/>
              <a:buChar char="•"/>
            </a:pPr>
            <a:r>
              <a:rPr dirty="0" sz="2200" lang="en-US">
                <a:effectLst/>
              </a:rPr>
              <a:t>Valuable insights and predictions for traffic patterns</a:t>
            </a:r>
          </a:p>
          <a:p>
            <a:pPr>
              <a:buFont typeface="Arial" panose="020B0604020202020204" pitchFamily="34" charset="0"/>
              <a:buChar char="•"/>
            </a:pPr>
            <a:r>
              <a:rPr dirty="0" sz="2200" lang="en-US">
                <a:effectLst/>
              </a:rPr>
              <a:t>Data collection for further analysis and planning of infrastructure projects</a:t>
            </a:r>
          </a:p>
        </p:txBody>
      </p:sp>
      <p:sp>
        <p:nvSpPr>
          <p:cNvPr id="1048606" name="TextBox 8"/>
          <p:cNvSpPr txBox="1"/>
          <p:nvPr/>
        </p:nvSpPr>
        <p:spPr>
          <a:xfrm>
            <a:off x="6400800" y="3557587"/>
            <a:ext cx="5643563" cy="1463041"/>
          </a:xfrm>
          <a:prstGeom prst="rect"/>
          <a:noFill/>
        </p:spPr>
        <p:txBody>
          <a:bodyPr wrap="square">
            <a:spAutoFit/>
          </a:bodyPr>
          <a:p>
            <a:r>
              <a:rPr b="1" dirty="0" sz="2500" lang="en-US">
                <a:effectLst/>
              </a:rPr>
              <a:t>Risks</a:t>
            </a:r>
            <a:endParaRPr b="1" dirty="0" sz="2500" lang="en-US"/>
          </a:p>
          <a:p>
            <a:pPr>
              <a:buFont typeface="Arial" panose="020B0604020202020204" pitchFamily="34" charset="0"/>
              <a:buChar char="•"/>
            </a:pPr>
            <a:r>
              <a:rPr dirty="0" sz="2200" lang="en-US">
                <a:effectLst/>
              </a:rPr>
              <a:t>Potential data privacy concerns with collection and use of personal information</a:t>
            </a:r>
          </a:p>
          <a:p>
            <a:pPr>
              <a:buFont typeface="Arial" panose="020B0604020202020204" pitchFamily="34" charset="0"/>
              <a:buChar char="•"/>
            </a:pPr>
            <a:r>
              <a:rPr dirty="0" sz="2200" lang="en-US">
                <a:effectLst/>
              </a:rPr>
              <a:t>Costs associated with implementing and maintaining the technology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7" name=""/>
        <p:cNvGrpSpPr/>
        <p:nvPr/>
      </p:nvGrpSpPr>
      <p:grpSpPr>
        <a:xfrm>
          <a:off x="0" y="0"/>
          <a:ext cx="0" cy="0"/>
          <a:chOff x="0" y="0"/>
          <a:chExt cx="0" cy="0"/>
        </a:xfrm>
      </p:grpSpPr>
      <p:pic>
        <p:nvPicPr>
          <p:cNvPr id="2097155" name="Picture 3"/>
          <p:cNvPicPr>
            <a:picLocks noChangeAspect="1"/>
          </p:cNvPicPr>
          <p:nvPr/>
        </p:nvPicPr>
        <p:blipFill>
          <a:blip xmlns:r="http://schemas.openxmlformats.org/officeDocument/2006/relationships" r:embed="rId1"/>
          <a:stretch>
            <a:fillRect/>
          </a:stretch>
        </p:blipFill>
        <p:spPr>
          <a:xfrm>
            <a:off x="0" y="3268414"/>
            <a:ext cx="5435482" cy="3007519"/>
          </a:xfrm>
          <a:prstGeom prst="rect"/>
        </p:spPr>
      </p:pic>
      <p:sp>
        <p:nvSpPr>
          <p:cNvPr id="1048607" name="TextBox 2"/>
          <p:cNvSpPr txBox="1"/>
          <p:nvPr/>
        </p:nvSpPr>
        <p:spPr>
          <a:xfrm>
            <a:off x="122636" y="582067"/>
            <a:ext cx="5831087" cy="2263140"/>
          </a:xfrm>
          <a:prstGeom prst="rect"/>
          <a:noFill/>
        </p:spPr>
        <p:txBody>
          <a:bodyPr wrap="square">
            <a:spAutoFit/>
          </a:bodyPr>
          <a:p>
            <a:r>
              <a:rPr b="1" dirty="0" sz="2500" lang="en-US">
                <a:effectLst/>
              </a:rPr>
              <a:t>Benefits</a:t>
            </a:r>
            <a:endParaRPr b="1" dirty="0" sz="2500" lang="en-US"/>
          </a:p>
          <a:p>
            <a:r>
              <a:rPr dirty="0" sz="2200" lang="en-US">
                <a:effectLst/>
              </a:rPr>
              <a:t>Integrating historical traffic data and machine learning algorithms can provide several benefits, such as:</a:t>
            </a:r>
            <a:endParaRPr dirty="0" sz="2200" lang="en-US"/>
          </a:p>
          <a:p>
            <a:pPr>
              <a:buFont typeface="Arial" panose="020B0604020202020204" pitchFamily="34" charset="0"/>
              <a:buChar char="•"/>
            </a:pPr>
            <a:r>
              <a:rPr dirty="0" sz="2200" lang="en-US">
                <a:effectLst/>
              </a:rPr>
              <a:t>Improved traffic flow and reduced congestion</a:t>
            </a:r>
          </a:p>
          <a:p>
            <a:pPr>
              <a:buFont typeface="Arial" panose="020B0604020202020204" pitchFamily="34" charset="0"/>
              <a:buChar char="•"/>
            </a:pPr>
            <a:r>
              <a:rPr dirty="0" sz="2200" lang="en-US">
                <a:effectLst/>
              </a:rPr>
              <a:t>More accurate predictions of traffic patterns</a:t>
            </a:r>
          </a:p>
          <a:p>
            <a:pPr>
              <a:buFont typeface="Arial" panose="020B0604020202020204" pitchFamily="34" charset="0"/>
              <a:buChar char="•"/>
            </a:pPr>
            <a:r>
              <a:rPr dirty="0" sz="2200" lang="en-US">
                <a:effectLst/>
              </a:rPr>
              <a:t>Increased safety for drivers and pedestrians</a:t>
            </a:r>
          </a:p>
          <a:p>
            <a:pPr>
              <a:buFont typeface="Arial" panose="020B0604020202020204" pitchFamily="34" charset="0"/>
              <a:buChar char="•"/>
            </a:pPr>
            <a:r>
              <a:rPr dirty="0" sz="2200" lang="en-US">
                <a:effectLst/>
              </a:rPr>
              <a:t>Cost savings for transportation agencies</a:t>
            </a:r>
          </a:p>
        </p:txBody>
      </p:sp>
      <p:sp>
        <p:nvSpPr>
          <p:cNvPr id="1048608" name="TextBox 4"/>
          <p:cNvSpPr txBox="1"/>
          <p:nvPr/>
        </p:nvSpPr>
        <p:spPr>
          <a:xfrm>
            <a:off x="6216253" y="582067"/>
            <a:ext cx="6097190" cy="3025140"/>
          </a:xfrm>
          <a:prstGeom prst="rect"/>
          <a:noFill/>
        </p:spPr>
        <p:txBody>
          <a:bodyPr wrap="square">
            <a:spAutoFit/>
          </a:bodyPr>
          <a:p>
            <a:r>
              <a:rPr b="1" dirty="0" sz="2200" lang="en-US">
                <a:effectLst/>
              </a:rPr>
              <a:t>Risks</a:t>
            </a:r>
            <a:endParaRPr b="1" dirty="0" sz="2200" lang="en-US"/>
          </a:p>
          <a:p>
            <a:r>
              <a:rPr dirty="0" sz="2200" lang="en-US">
                <a:effectLst/>
              </a:rPr>
              <a:t>While there are many benefits to integrating historical traffic data and machine learning algorithms, there are also some risks that should be considered, such as:</a:t>
            </a:r>
            <a:endParaRPr dirty="0" sz="2200" lang="en-US"/>
          </a:p>
          <a:p>
            <a:pPr>
              <a:buFont typeface="Arial" panose="020B0604020202020204" pitchFamily="34" charset="0"/>
              <a:buChar char="•"/>
            </a:pPr>
            <a:r>
              <a:rPr dirty="0" sz="2200" lang="en-US">
                <a:effectLst/>
              </a:rPr>
              <a:t>Data privacy concerns</a:t>
            </a:r>
          </a:p>
          <a:p>
            <a:pPr>
              <a:buFont typeface="Arial" panose="020B0604020202020204" pitchFamily="34" charset="0"/>
              <a:buChar char="•"/>
            </a:pPr>
            <a:r>
              <a:rPr dirty="0" sz="2200" lang="en-US">
                <a:effectLst/>
              </a:rPr>
              <a:t>Potential biases in the data and algorithms</a:t>
            </a:r>
          </a:p>
          <a:p>
            <a:pPr>
              <a:buFont typeface="Arial" panose="020B0604020202020204" pitchFamily="34" charset="0"/>
              <a:buChar char="•"/>
            </a:pPr>
            <a:r>
              <a:rPr dirty="0" sz="2200" lang="en-US">
                <a:effectLst/>
              </a:rPr>
              <a:t>Dependence on technology that may not always be reliable</a:t>
            </a:r>
          </a:p>
          <a:p>
            <a:pPr>
              <a:buFont typeface="Arial" panose="020B0604020202020204" pitchFamily="34" charset="0"/>
              <a:buChar char="•"/>
            </a:pPr>
            <a:r>
              <a:rPr dirty="0" sz="2200" lang="en-US">
                <a:effectLst/>
              </a:rPr>
              <a:t>Costs associated with implementing and maintaining the technology</a:t>
            </a:r>
          </a:p>
        </p:txBody>
      </p:sp>
      <p:pic>
        <p:nvPicPr>
          <p:cNvPr id="2097156" name="Picture 5"/>
          <p:cNvPicPr>
            <a:picLocks noChangeAspect="1"/>
          </p:cNvPicPr>
          <p:nvPr/>
        </p:nvPicPr>
        <p:blipFill>
          <a:blip xmlns:r="http://schemas.openxmlformats.org/officeDocument/2006/relationships" r:embed="rId2"/>
          <a:stretch>
            <a:fillRect/>
          </a:stretch>
        </p:blipFill>
        <p:spPr>
          <a:xfrm>
            <a:off x="6238278" y="4486275"/>
            <a:ext cx="5953722" cy="2371725"/>
          </a:xfrm>
          <a:prstGeom prst="rect"/>
        </p:spPr>
      </p:pic>
      <p:sp>
        <p:nvSpPr>
          <p:cNvPr id="1048609" name="TextBox 9"/>
          <p:cNvSpPr txBox="1"/>
          <p:nvPr/>
        </p:nvSpPr>
        <p:spPr>
          <a:xfrm>
            <a:off x="58341" y="0"/>
            <a:ext cx="6157912" cy="561340"/>
          </a:xfrm>
          <a:prstGeom prst="rect"/>
          <a:noFill/>
        </p:spPr>
        <p:txBody>
          <a:bodyPr wrap="square">
            <a:spAutoFit/>
          </a:bodyPr>
          <a:p>
            <a:r>
              <a:rPr dirty="0" sz="3800" lang="en-IN"/>
              <a:t>Benefits and Risks</a:t>
            </a:r>
          </a:p>
        </p:txBody>
      </p:sp>
      <p:sp>
        <p:nvSpPr>
          <p:cNvPr id="1048610" name="TextBox 6"/>
          <p:cNvSpPr txBox="1"/>
          <p:nvPr/>
        </p:nvSpPr>
        <p:spPr>
          <a:xfrm>
            <a:off x="-19641" y="6343649"/>
            <a:ext cx="5973364" cy="548639"/>
          </a:xfrm>
          <a:prstGeom prst="rect"/>
          <a:noFill/>
        </p:spPr>
        <p:txBody>
          <a:bodyPr rtlCol="0" wrap="square">
            <a:spAutoFit/>
          </a:bodyPr>
          <a:p>
            <a:r>
              <a:rPr dirty="0" lang="en-US"/>
              <a:t>Basic circuit design of traffic management using traffic signals</a:t>
            </a:r>
            <a:endParaRPr dirty="0"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8" name=""/>
        <p:cNvGrpSpPr/>
        <p:nvPr/>
      </p:nvGrpSpPr>
      <p:grpSpPr>
        <a:xfrm>
          <a:off x="0" y="0"/>
          <a:ext cx="0" cy="0"/>
          <a:chOff x="0" y="0"/>
          <a:chExt cx="0" cy="0"/>
        </a:xfrm>
      </p:grpSpPr>
      <p:sp>
        <p:nvSpPr>
          <p:cNvPr id="1048611" name="TextBox 2"/>
          <p:cNvSpPr txBox="1"/>
          <p:nvPr/>
        </p:nvSpPr>
        <p:spPr>
          <a:xfrm>
            <a:off x="398859" y="1967657"/>
            <a:ext cx="11394281" cy="2400657"/>
          </a:xfrm>
          <a:prstGeom prst="rect"/>
          <a:noFill/>
        </p:spPr>
        <p:txBody>
          <a:bodyPr wrap="square">
            <a:spAutoFit/>
          </a:bodyPr>
          <a:p>
            <a:r>
              <a:rPr sz="2500" lang="en-US"/>
              <a:t>Integrating historical traffic data and machine learning algorithms into an IoT project can provide significant benefits such as improved traffic flow, reduced congestion, and increased safety. However, there are also potential risks such as privacy concerns and the possibility of algorithmic bias. It is important to carefully consider these factors and implement appropriate safeguards to ensure the success and ethical implications of such a project.</a:t>
            </a:r>
            <a:endParaRPr dirty="0" sz="2500" lang="en-IN"/>
          </a:p>
        </p:txBody>
      </p:sp>
      <p:sp>
        <p:nvSpPr>
          <p:cNvPr id="1048612" name="TextBox 4"/>
          <p:cNvSpPr txBox="1"/>
          <p:nvPr/>
        </p:nvSpPr>
        <p:spPr>
          <a:xfrm>
            <a:off x="348257" y="1036915"/>
            <a:ext cx="6097190" cy="830997"/>
          </a:xfrm>
          <a:prstGeom prst="rect"/>
          <a:noFill/>
        </p:spPr>
        <p:txBody>
          <a:bodyPr wrap="square">
            <a:spAutoFit/>
          </a:bodyPr>
          <a:p>
            <a:r>
              <a:rPr dirty="0" sz="4800" lang="en-IN"/>
              <a:t>Conclusion</a:t>
            </a:r>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Prasanna M L</dc:creator>
  <cp:lastModifiedBy>Prasanna M L</cp:lastModifiedBy>
  <dcterms:created xsi:type="dcterms:W3CDTF">2023-10-10T07:27:31Z</dcterms:created>
  <dcterms:modified xsi:type="dcterms:W3CDTF">2023-10-11T08:38:44Z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1ef6e030a2b44c4c842ed35af52c5766</vt:lpwstr>
  </property>
</Properties>
</file>